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2" r:id="rId4"/>
    <p:sldId id="263" r:id="rId5"/>
    <p:sldId id="265" r:id="rId6"/>
    <p:sldId id="264" r:id="rId7"/>
    <p:sldId id="259" r:id="rId8"/>
    <p:sldId id="260" r:id="rId9"/>
    <p:sldId id="261" r:id="rId1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3CE7D17-9C0D-DE45-9723-B494C6A6DD7F}" type="datetimeFigureOut">
              <a:rPr lang="fr-FR" smtClean="0"/>
              <a:t>13/10/19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C3BE44-4219-9741-BACF-A92948E2E21A}" type="slidenum">
              <a:rPr lang="fr-FR" smtClean="0"/>
              <a:t>‹#›</a:t>
            </a:fld>
            <a:endParaRPr lang="fr-FR"/>
          </a:p>
        </p:txBody>
      </p:sp>
    </p:spTree>
    <p:extLst>
      <p:ext uri="{BB962C8B-B14F-4D97-AF65-F5344CB8AC3E}">
        <p14:creationId xmlns:p14="http://schemas.microsoft.com/office/powerpoint/2010/main" val="149416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CE7D17-9C0D-DE45-9723-B494C6A6DD7F}" type="datetimeFigureOut">
              <a:rPr lang="fr-FR" smtClean="0"/>
              <a:t>13/10/19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C3BE44-4219-9741-BACF-A92948E2E21A}" type="slidenum">
              <a:rPr lang="fr-FR" smtClean="0"/>
              <a:t>‹#›</a:t>
            </a:fld>
            <a:endParaRPr lang="fr-FR"/>
          </a:p>
        </p:txBody>
      </p:sp>
    </p:spTree>
    <p:extLst>
      <p:ext uri="{BB962C8B-B14F-4D97-AF65-F5344CB8AC3E}">
        <p14:creationId xmlns:p14="http://schemas.microsoft.com/office/powerpoint/2010/main" val="340830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CE7D17-9C0D-DE45-9723-B494C6A6DD7F}" type="datetimeFigureOut">
              <a:rPr lang="fr-FR" smtClean="0"/>
              <a:t>13/10/19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C3BE44-4219-9741-BACF-A92948E2E21A}" type="slidenum">
              <a:rPr lang="fr-FR" smtClean="0"/>
              <a:t>‹#›</a:t>
            </a:fld>
            <a:endParaRPr lang="fr-FR"/>
          </a:p>
        </p:txBody>
      </p:sp>
    </p:spTree>
    <p:extLst>
      <p:ext uri="{BB962C8B-B14F-4D97-AF65-F5344CB8AC3E}">
        <p14:creationId xmlns:p14="http://schemas.microsoft.com/office/powerpoint/2010/main" val="303489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3CE7D17-9C0D-DE45-9723-B494C6A6DD7F}" type="datetimeFigureOut">
              <a:rPr lang="fr-FR" smtClean="0"/>
              <a:t>13/10/19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C3BE44-4219-9741-BACF-A92948E2E21A}" type="slidenum">
              <a:rPr lang="fr-FR" smtClean="0"/>
              <a:t>‹#›</a:t>
            </a:fld>
            <a:endParaRPr lang="fr-FR"/>
          </a:p>
        </p:txBody>
      </p:sp>
    </p:spTree>
    <p:extLst>
      <p:ext uri="{BB962C8B-B14F-4D97-AF65-F5344CB8AC3E}">
        <p14:creationId xmlns:p14="http://schemas.microsoft.com/office/powerpoint/2010/main" val="85542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3CE7D17-9C0D-DE45-9723-B494C6A6DD7F}" type="datetimeFigureOut">
              <a:rPr lang="fr-FR" smtClean="0"/>
              <a:t>13/10/19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C3BE44-4219-9741-BACF-A92948E2E21A}" type="slidenum">
              <a:rPr lang="fr-FR" smtClean="0"/>
              <a:t>‹#›</a:t>
            </a:fld>
            <a:endParaRPr lang="fr-FR"/>
          </a:p>
        </p:txBody>
      </p:sp>
    </p:spTree>
    <p:extLst>
      <p:ext uri="{BB962C8B-B14F-4D97-AF65-F5344CB8AC3E}">
        <p14:creationId xmlns:p14="http://schemas.microsoft.com/office/powerpoint/2010/main" val="164728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3CE7D17-9C0D-DE45-9723-B494C6A6DD7F}" type="datetimeFigureOut">
              <a:rPr lang="fr-FR" smtClean="0"/>
              <a:t>13/10/19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C3BE44-4219-9741-BACF-A92948E2E21A}" type="slidenum">
              <a:rPr lang="fr-FR" smtClean="0"/>
              <a:t>‹#›</a:t>
            </a:fld>
            <a:endParaRPr lang="fr-FR"/>
          </a:p>
        </p:txBody>
      </p:sp>
    </p:spTree>
    <p:extLst>
      <p:ext uri="{BB962C8B-B14F-4D97-AF65-F5344CB8AC3E}">
        <p14:creationId xmlns:p14="http://schemas.microsoft.com/office/powerpoint/2010/main" val="112938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3CE7D17-9C0D-DE45-9723-B494C6A6DD7F}" type="datetimeFigureOut">
              <a:rPr lang="fr-FR" smtClean="0"/>
              <a:t>13/10/19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C3BE44-4219-9741-BACF-A92948E2E21A}" type="slidenum">
              <a:rPr lang="fr-FR" smtClean="0"/>
              <a:t>‹#›</a:t>
            </a:fld>
            <a:endParaRPr lang="fr-FR"/>
          </a:p>
        </p:txBody>
      </p:sp>
    </p:spTree>
    <p:extLst>
      <p:ext uri="{BB962C8B-B14F-4D97-AF65-F5344CB8AC3E}">
        <p14:creationId xmlns:p14="http://schemas.microsoft.com/office/powerpoint/2010/main" val="166158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3CE7D17-9C0D-DE45-9723-B494C6A6DD7F}" type="datetimeFigureOut">
              <a:rPr lang="fr-FR" smtClean="0"/>
              <a:t>13/10/19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C3BE44-4219-9741-BACF-A92948E2E21A}" type="slidenum">
              <a:rPr lang="fr-FR" smtClean="0"/>
              <a:t>‹#›</a:t>
            </a:fld>
            <a:endParaRPr lang="fr-FR"/>
          </a:p>
        </p:txBody>
      </p:sp>
    </p:spTree>
    <p:extLst>
      <p:ext uri="{BB962C8B-B14F-4D97-AF65-F5344CB8AC3E}">
        <p14:creationId xmlns:p14="http://schemas.microsoft.com/office/powerpoint/2010/main" val="168673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3CE7D17-9C0D-DE45-9723-B494C6A6DD7F}" type="datetimeFigureOut">
              <a:rPr lang="fr-FR" smtClean="0"/>
              <a:t>13/10/19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4C3BE44-4219-9741-BACF-A92948E2E21A}" type="slidenum">
              <a:rPr lang="fr-FR" smtClean="0"/>
              <a:t>‹#›</a:t>
            </a:fld>
            <a:endParaRPr lang="fr-FR"/>
          </a:p>
        </p:txBody>
      </p:sp>
    </p:spTree>
    <p:extLst>
      <p:ext uri="{BB962C8B-B14F-4D97-AF65-F5344CB8AC3E}">
        <p14:creationId xmlns:p14="http://schemas.microsoft.com/office/powerpoint/2010/main" val="134649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3CE7D17-9C0D-DE45-9723-B494C6A6DD7F}" type="datetimeFigureOut">
              <a:rPr lang="fr-FR" smtClean="0"/>
              <a:t>13/10/19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C3BE44-4219-9741-BACF-A92948E2E21A}" type="slidenum">
              <a:rPr lang="fr-FR" smtClean="0"/>
              <a:t>‹#›</a:t>
            </a:fld>
            <a:endParaRPr lang="fr-FR"/>
          </a:p>
        </p:txBody>
      </p:sp>
    </p:spTree>
    <p:extLst>
      <p:ext uri="{BB962C8B-B14F-4D97-AF65-F5344CB8AC3E}">
        <p14:creationId xmlns:p14="http://schemas.microsoft.com/office/powerpoint/2010/main" val="290458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3CE7D17-9C0D-DE45-9723-B494C6A6DD7F}" type="datetimeFigureOut">
              <a:rPr lang="fr-FR" smtClean="0"/>
              <a:t>13/10/19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C3BE44-4219-9741-BACF-A92948E2E21A}" type="slidenum">
              <a:rPr lang="fr-FR" smtClean="0"/>
              <a:t>‹#›</a:t>
            </a:fld>
            <a:endParaRPr lang="fr-FR"/>
          </a:p>
        </p:txBody>
      </p:sp>
    </p:spTree>
    <p:extLst>
      <p:ext uri="{BB962C8B-B14F-4D97-AF65-F5344CB8AC3E}">
        <p14:creationId xmlns:p14="http://schemas.microsoft.com/office/powerpoint/2010/main" val="2929200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E7D17-9C0D-DE45-9723-B494C6A6DD7F}" type="datetimeFigureOut">
              <a:rPr lang="fr-FR" smtClean="0"/>
              <a:t>13/10/19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3BE44-4219-9741-BACF-A92948E2E21A}" type="slidenum">
              <a:rPr lang="fr-FR" smtClean="0"/>
              <a:t>‹#›</a:t>
            </a:fld>
            <a:endParaRPr lang="fr-FR"/>
          </a:p>
        </p:txBody>
      </p:sp>
    </p:spTree>
    <p:extLst>
      <p:ext uri="{BB962C8B-B14F-4D97-AF65-F5344CB8AC3E}">
        <p14:creationId xmlns:p14="http://schemas.microsoft.com/office/powerpoint/2010/main" val="402637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2000" dirty="0" smtClean="0">
                <a:latin typeface="Times New Roman"/>
                <a:cs typeface="Times New Roman"/>
              </a:rPr>
              <a:t>Le développement du pouvoir d’agir, effets sur la citoyenneté active et la gouvernance locale : étude </a:t>
            </a:r>
            <a:r>
              <a:rPr lang="fr-FR" sz="2000" dirty="0" smtClean="0">
                <a:latin typeface="Times New Roman"/>
                <a:cs typeface="Times New Roman"/>
              </a:rPr>
              <a:t>de l’expérimentation du </a:t>
            </a:r>
            <a:r>
              <a:rPr lang="fr-FR" sz="2000" dirty="0" smtClean="0">
                <a:latin typeface="Times New Roman"/>
                <a:cs typeface="Times New Roman"/>
              </a:rPr>
              <a:t>centre </a:t>
            </a:r>
            <a:r>
              <a:rPr lang="fr-FR" sz="2000" dirty="0" smtClean="0">
                <a:latin typeface="Times New Roman"/>
                <a:cs typeface="Times New Roman"/>
              </a:rPr>
              <a:t>socioculturel des 3 Cités</a:t>
            </a:r>
            <a:endParaRPr lang="fr-FR" sz="2000" dirty="0">
              <a:latin typeface="Times New Roman"/>
              <a:cs typeface="Times New Roman"/>
            </a:endParaRPr>
          </a:p>
        </p:txBody>
      </p:sp>
      <p:sp>
        <p:nvSpPr>
          <p:cNvPr id="3" name="Sous-titre 2"/>
          <p:cNvSpPr>
            <a:spLocks noGrp="1"/>
          </p:cNvSpPr>
          <p:nvPr>
            <p:ph type="subTitle" idx="1"/>
          </p:nvPr>
        </p:nvSpPr>
        <p:spPr/>
        <p:txBody>
          <a:bodyPr>
            <a:normAutofit fontScale="92500" lnSpcReduction="20000"/>
          </a:bodyPr>
          <a:lstStyle/>
          <a:p>
            <a:endParaRPr lang="fr-FR" sz="1400" dirty="0" smtClean="0">
              <a:latin typeface="Times New Roman"/>
              <a:cs typeface="Times New Roman"/>
            </a:endParaRPr>
          </a:p>
          <a:p>
            <a:endParaRPr lang="fr-FR" sz="1400" dirty="0" smtClean="0">
              <a:latin typeface="Times New Roman"/>
              <a:cs typeface="Times New Roman"/>
            </a:endParaRPr>
          </a:p>
          <a:p>
            <a:r>
              <a:rPr lang="fr-FR" sz="1400" dirty="0" smtClean="0">
                <a:latin typeface="Times New Roman"/>
                <a:cs typeface="Times New Roman"/>
              </a:rPr>
              <a:t>« Mémoire de Master Sciences Sociales de l’Université de Bordeaux »</a:t>
            </a:r>
            <a:br>
              <a:rPr lang="fr-FR" sz="1400" dirty="0" smtClean="0">
                <a:latin typeface="Times New Roman"/>
                <a:cs typeface="Times New Roman"/>
              </a:rPr>
            </a:br>
            <a:r>
              <a:rPr lang="fr-FR" sz="1400" dirty="0" smtClean="0">
                <a:latin typeface="Times New Roman"/>
                <a:cs typeface="Times New Roman"/>
              </a:rPr>
              <a:t>Parcours Intervention et Innovation Sociales</a:t>
            </a:r>
            <a:r>
              <a:rPr lang="fr-FR" dirty="0" smtClean="0">
                <a:latin typeface="Times New Roman"/>
                <a:cs typeface="Times New Roman"/>
              </a:rPr>
              <a:t/>
            </a:r>
            <a:br>
              <a:rPr lang="fr-FR" dirty="0" smtClean="0">
                <a:latin typeface="Times New Roman"/>
                <a:cs typeface="Times New Roman"/>
              </a:rPr>
            </a:br>
            <a:endParaRPr lang="fr-FR" dirty="0" smtClean="0">
              <a:latin typeface="Times New Roman"/>
              <a:cs typeface="Times New Roman"/>
            </a:endParaRPr>
          </a:p>
          <a:p>
            <a:r>
              <a:rPr lang="fr-FR" sz="1200" dirty="0" smtClean="0">
                <a:latin typeface="Times New Roman"/>
                <a:cs typeface="Times New Roman"/>
              </a:rPr>
              <a:t>16 octobre 2019</a:t>
            </a:r>
          </a:p>
          <a:p>
            <a:endParaRPr lang="fr-FR" dirty="0">
              <a:latin typeface="Times New Roman"/>
              <a:cs typeface="Times New Roman"/>
            </a:endParaRPr>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4571999" y="252701"/>
            <a:ext cx="4352925" cy="952500"/>
          </a:xfrm>
          <a:prstGeom prst="rect">
            <a:avLst/>
          </a:prstGeom>
        </p:spPr>
      </p:pic>
    </p:spTree>
    <p:extLst>
      <p:ext uri="{BB962C8B-B14F-4D97-AF65-F5344CB8AC3E}">
        <p14:creationId xmlns:p14="http://schemas.microsoft.com/office/powerpoint/2010/main" val="8570113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latin typeface="Times New Roman"/>
                <a:cs typeface="Times New Roman"/>
              </a:rPr>
              <a:t>Hypothèses</a:t>
            </a:r>
            <a:endParaRPr lang="fr-FR" sz="2000" b="1" dirty="0">
              <a:latin typeface="Times New Roman"/>
              <a:cs typeface="Times New Roman"/>
            </a:endParaRPr>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a:t>-</a:t>
            </a:r>
            <a:r>
              <a:rPr lang="fr-FR" sz="2900" u="sng" dirty="0">
                <a:latin typeface="Times New Roman"/>
                <a:cs typeface="Times New Roman"/>
              </a:rPr>
              <a:t>Hypothèse 1</a:t>
            </a:r>
            <a:r>
              <a:rPr lang="fr-FR" sz="2900" dirty="0">
                <a:latin typeface="Times New Roman"/>
                <a:cs typeface="Times New Roman"/>
              </a:rPr>
              <a:t>: La démarche conduite par le CSC induit une évolution dans les modalités de gouvernance du quartier en créant de nouveaux espaces de négociations. </a:t>
            </a:r>
            <a:endParaRPr lang="fr-FR" sz="2900" dirty="0" smtClean="0">
              <a:latin typeface="Times New Roman"/>
              <a:cs typeface="Times New Roman"/>
            </a:endParaRPr>
          </a:p>
          <a:p>
            <a:pPr marL="0" indent="0">
              <a:buNone/>
            </a:pPr>
            <a:endParaRPr lang="fr-FR" sz="2900" dirty="0">
              <a:latin typeface="Times New Roman"/>
              <a:cs typeface="Times New Roman"/>
            </a:endParaRPr>
          </a:p>
          <a:p>
            <a:pPr marL="0" indent="0">
              <a:buNone/>
            </a:pPr>
            <a:r>
              <a:rPr lang="fr-FR" sz="2900" dirty="0">
                <a:latin typeface="Times New Roman"/>
                <a:cs typeface="Times New Roman"/>
              </a:rPr>
              <a:t>-</a:t>
            </a:r>
            <a:r>
              <a:rPr lang="fr-FR" sz="2900" u="sng" dirty="0">
                <a:latin typeface="Times New Roman"/>
                <a:cs typeface="Times New Roman"/>
              </a:rPr>
              <a:t>Hypothèse 2 :</a:t>
            </a:r>
            <a:r>
              <a:rPr lang="fr-FR" sz="2900" dirty="0">
                <a:latin typeface="Times New Roman"/>
                <a:cs typeface="Times New Roman"/>
              </a:rPr>
              <a:t> La démarche du CSC permet de rompre l’isolement et de publiciser les problèmes rencontrés par les habitants qui accèdent ainsi à la dimension de questions politiques</a:t>
            </a:r>
            <a:r>
              <a:rPr lang="fr-FR" sz="2900" dirty="0" smtClean="0">
                <a:latin typeface="Times New Roman"/>
                <a:cs typeface="Times New Roman"/>
              </a:rPr>
              <a:t>.</a:t>
            </a:r>
          </a:p>
          <a:p>
            <a:pPr marL="0" indent="0">
              <a:buNone/>
            </a:pPr>
            <a:endParaRPr lang="fr-FR" sz="2900" dirty="0">
              <a:latin typeface="Times New Roman"/>
              <a:cs typeface="Times New Roman"/>
            </a:endParaRPr>
          </a:p>
          <a:p>
            <a:pPr marL="0" indent="0">
              <a:buNone/>
            </a:pPr>
            <a:r>
              <a:rPr lang="fr-FR" sz="2900" dirty="0">
                <a:latin typeface="Times New Roman"/>
                <a:cs typeface="Times New Roman"/>
              </a:rPr>
              <a:t>-</a:t>
            </a:r>
            <a:r>
              <a:rPr lang="fr-FR" sz="2900" u="sng" dirty="0">
                <a:latin typeface="Times New Roman"/>
                <a:cs typeface="Times New Roman"/>
              </a:rPr>
              <a:t>Hypothèse 3 :</a:t>
            </a:r>
            <a:r>
              <a:rPr lang="fr-FR" sz="2900" dirty="0">
                <a:latin typeface="Times New Roman"/>
                <a:cs typeface="Times New Roman"/>
              </a:rPr>
              <a:t> Les habitants participant à cette démarche développent leur capacité à articuler leurs attentes et besoins personnels à des problèmes publics. Ils acquièrent des compétences qui leur permettent d’influencer la gestion et la gouvernance locale. </a:t>
            </a:r>
          </a:p>
          <a:p>
            <a:endParaRPr lang="fr-FR" dirty="0"/>
          </a:p>
        </p:txBody>
      </p:sp>
    </p:spTree>
    <p:extLst>
      <p:ext uri="{BB962C8B-B14F-4D97-AF65-F5344CB8AC3E}">
        <p14:creationId xmlns:p14="http://schemas.microsoft.com/office/powerpoint/2010/main" val="8635066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0505" y="1443842"/>
            <a:ext cx="7181494" cy="3139321"/>
          </a:xfrm>
          <a:prstGeom prst="rect">
            <a:avLst/>
          </a:prstGeom>
        </p:spPr>
        <p:txBody>
          <a:bodyPr wrap="square">
            <a:spAutoFit/>
          </a:bodyPr>
          <a:lstStyle/>
          <a:p>
            <a:pPr marL="285750" indent="-285750" algn="just">
              <a:buFont typeface="Arial"/>
              <a:buChar char="•"/>
            </a:pPr>
            <a:r>
              <a:rPr lang="fr-FR" b="1" dirty="0" smtClean="0">
                <a:latin typeface="Times New Roman"/>
                <a:cs typeface="Times New Roman"/>
              </a:rPr>
              <a:t>Une démarche qui « revalorise » les habitants</a:t>
            </a:r>
            <a:endParaRPr lang="fr-FR" b="1" dirty="0" smtClean="0">
              <a:latin typeface="Times New Roman"/>
              <a:cs typeface="Times New Roman"/>
            </a:endParaRPr>
          </a:p>
          <a:p>
            <a:pPr algn="just"/>
            <a:endParaRPr lang="fr-FR" dirty="0">
              <a:latin typeface="Times New Roman"/>
              <a:cs typeface="Times New Roman"/>
            </a:endParaRPr>
          </a:p>
          <a:p>
            <a:pPr algn="just"/>
            <a:r>
              <a:rPr lang="fr-FR" dirty="0" smtClean="0">
                <a:latin typeface="Times New Roman"/>
                <a:cs typeface="Times New Roman"/>
              </a:rPr>
              <a:t>«</a:t>
            </a:r>
            <a:r>
              <a:rPr lang="fr-FR" dirty="0">
                <a:latin typeface="Times New Roman"/>
                <a:cs typeface="Times New Roman"/>
              </a:rPr>
              <a:t> Bah déjà je pense plus d’assurance pour le côté, bah on a des idées, on peut les donner même si voilà, c’est pas censé faire plaisir mais au moins c’est dit. Après de voir qu’on est pas les seuls aussi à vivre une problématique et qu’on peut trouver des solutions auprès de plusieurs autres personnes. Qui rencontrent des problématiques similaires. (elle réfléchit) Après ça m’a… Après moi, je suis assez solitaire donc ça m’a un peu obligé à faire parti d’un groupe ce qui était pas gagné au départ…»</a:t>
            </a:r>
          </a:p>
          <a:p>
            <a:r>
              <a:rPr lang="fr-FR" dirty="0">
                <a:latin typeface="Times New Roman"/>
                <a:cs typeface="Times New Roman"/>
              </a:rPr>
              <a:t> </a:t>
            </a:r>
          </a:p>
          <a:p>
            <a:r>
              <a:rPr lang="fr-FR" dirty="0">
                <a:latin typeface="Times New Roman"/>
                <a:cs typeface="Times New Roman"/>
              </a:rPr>
              <a:t>						Karine, groupe bus, habitante des 3 Cités</a:t>
            </a:r>
            <a:r>
              <a:rPr lang="fr-FR" dirty="0" smtClean="0">
                <a:effectLst/>
                <a:latin typeface="Times New Roman"/>
                <a:cs typeface="Times New Roman"/>
              </a:rPr>
              <a:t> </a:t>
            </a:r>
            <a:endParaRPr lang="fr-FR" dirty="0">
              <a:latin typeface="Times New Roman"/>
              <a:cs typeface="Times New Roman"/>
            </a:endParaRPr>
          </a:p>
        </p:txBody>
      </p:sp>
    </p:spTree>
    <p:extLst>
      <p:ext uri="{BB962C8B-B14F-4D97-AF65-F5344CB8AC3E}">
        <p14:creationId xmlns:p14="http://schemas.microsoft.com/office/powerpoint/2010/main" val="2656842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7883" y="1400910"/>
            <a:ext cx="7596643" cy="4524316"/>
          </a:xfrm>
          <a:prstGeom prst="rect">
            <a:avLst/>
          </a:prstGeom>
          <a:noFill/>
        </p:spPr>
        <p:txBody>
          <a:bodyPr wrap="square" rtlCol="0">
            <a:spAutoFit/>
          </a:bodyPr>
          <a:lstStyle/>
          <a:p>
            <a:pPr marL="285750" indent="-285750" algn="just">
              <a:buFont typeface="Arial"/>
              <a:buChar char="•"/>
            </a:pPr>
            <a:r>
              <a:rPr lang="fr-FR" dirty="0">
                <a:latin typeface="Times New Roman"/>
                <a:cs typeface="Times New Roman"/>
              </a:rPr>
              <a:t> </a:t>
            </a:r>
            <a:r>
              <a:rPr lang="fr-FR" b="1" dirty="0" smtClean="0">
                <a:latin typeface="Times New Roman"/>
                <a:cs typeface="Times New Roman"/>
              </a:rPr>
              <a:t>Un outil d’insertion social et professionnel</a:t>
            </a:r>
          </a:p>
          <a:p>
            <a:pPr algn="just"/>
            <a:endParaRPr lang="fr-FR" dirty="0">
              <a:latin typeface="Times New Roman"/>
              <a:cs typeface="Times New Roman"/>
            </a:endParaRPr>
          </a:p>
          <a:p>
            <a:pPr algn="just"/>
            <a:r>
              <a:rPr lang="fr-FR" dirty="0" smtClean="0">
                <a:latin typeface="Times New Roman"/>
                <a:cs typeface="Times New Roman"/>
              </a:rPr>
              <a:t>«</a:t>
            </a:r>
            <a:r>
              <a:rPr lang="fr-FR" dirty="0">
                <a:latin typeface="Times New Roman"/>
                <a:cs typeface="Times New Roman"/>
              </a:rPr>
              <a:t> Bah moi, ca m’a aidé beaucoup des choses. Donc si on </a:t>
            </a:r>
            <a:r>
              <a:rPr lang="fr-FR" dirty="0" smtClean="0">
                <a:latin typeface="Times New Roman"/>
                <a:cs typeface="Times New Roman"/>
              </a:rPr>
              <a:t>demandait </a:t>
            </a:r>
            <a:r>
              <a:rPr lang="fr-FR" dirty="0">
                <a:latin typeface="Times New Roman"/>
                <a:cs typeface="Times New Roman"/>
              </a:rPr>
              <a:t>à chaque réunion, s’ils m’ont appelé, je </a:t>
            </a:r>
            <a:r>
              <a:rPr lang="fr-FR" dirty="0" smtClean="0">
                <a:latin typeface="Times New Roman"/>
                <a:cs typeface="Times New Roman"/>
              </a:rPr>
              <a:t>souhaiterai </a:t>
            </a:r>
            <a:r>
              <a:rPr lang="fr-FR" dirty="0">
                <a:latin typeface="Times New Roman"/>
                <a:cs typeface="Times New Roman"/>
              </a:rPr>
              <a:t>parce que donc maintenant j’habite en France. Donc ça m’intéresse. Chaque réunion comme on connaît pas trop en France. Donc s’ils ont des réunions parfois ils nous appellent on vient pour les réunions pour écouter, pour savoir comment on fait les démarches en France. Tout</a:t>
            </a:r>
            <a:r>
              <a:rPr lang="fr-FR" dirty="0" smtClean="0">
                <a:latin typeface="Times New Roman"/>
                <a:cs typeface="Times New Roman"/>
              </a:rPr>
              <a:t>. </a:t>
            </a:r>
            <a:r>
              <a:rPr lang="fr-FR" dirty="0">
                <a:latin typeface="Times New Roman"/>
                <a:cs typeface="Times New Roman"/>
              </a:rPr>
              <a:t>Donc mon avis c’est ça. {…} Oui. Parce que avant je peux pas faire mon démarche. Je voulais travailler mais je peux pas faire mon démarche toute seule. Donc j’ai appris tout ça grâce à ça. Donc maintenant je peux faire les choses toute seule. Et si je connais pas je peux aider quelqu’un, je peux demander quelqu’un pour m’aider. »</a:t>
            </a:r>
          </a:p>
          <a:p>
            <a:r>
              <a:rPr lang="fr-FR" dirty="0">
                <a:latin typeface="Times New Roman"/>
                <a:cs typeface="Times New Roman"/>
              </a:rPr>
              <a:t> </a:t>
            </a:r>
          </a:p>
          <a:p>
            <a:r>
              <a:rPr lang="fr-FR" dirty="0" smtClean="0">
                <a:latin typeface="Times New Roman"/>
                <a:cs typeface="Times New Roman"/>
              </a:rPr>
              <a:t>							</a:t>
            </a:r>
            <a:r>
              <a:rPr lang="fr-FR" dirty="0" err="1" smtClean="0">
                <a:latin typeface="Times New Roman"/>
                <a:cs typeface="Times New Roman"/>
              </a:rPr>
              <a:t>Aïssatou</a:t>
            </a:r>
            <a:r>
              <a:rPr lang="fr-FR" dirty="0">
                <a:latin typeface="Times New Roman"/>
                <a:cs typeface="Times New Roman"/>
              </a:rPr>
              <a:t>, groupe bus, habitante </a:t>
            </a:r>
            <a:r>
              <a:rPr lang="fr-FR" dirty="0" smtClean="0">
                <a:latin typeface="Times New Roman"/>
                <a:cs typeface="Times New Roman"/>
              </a:rPr>
              <a:t>aux </a:t>
            </a:r>
            <a:r>
              <a:rPr lang="fr-FR" dirty="0">
                <a:latin typeface="Times New Roman"/>
                <a:cs typeface="Times New Roman"/>
              </a:rPr>
              <a:t>3 Cités</a:t>
            </a:r>
          </a:p>
          <a:p>
            <a:r>
              <a:rPr lang="fr-FR" dirty="0">
                <a:latin typeface="Times New Roman"/>
                <a:cs typeface="Times New Roman"/>
              </a:rPr>
              <a:t> </a:t>
            </a:r>
          </a:p>
          <a:p>
            <a:endParaRPr lang="fr-FR" dirty="0"/>
          </a:p>
        </p:txBody>
      </p:sp>
    </p:spTree>
    <p:extLst>
      <p:ext uri="{BB962C8B-B14F-4D97-AF65-F5344CB8AC3E}">
        <p14:creationId xmlns:p14="http://schemas.microsoft.com/office/powerpoint/2010/main" val="279988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510" y="1196231"/>
            <a:ext cx="7779694" cy="369332"/>
          </a:xfrm>
          <a:prstGeom prst="rect">
            <a:avLst/>
          </a:prstGeom>
        </p:spPr>
        <p:txBody>
          <a:bodyPr wrap="square">
            <a:spAutoFit/>
          </a:bodyPr>
          <a:lstStyle/>
          <a:p>
            <a:pPr marL="285750" lvl="0" indent="-285750">
              <a:buFont typeface="Arial"/>
              <a:buChar char="•"/>
            </a:pPr>
            <a:r>
              <a:rPr lang="fr-FR" b="1" dirty="0">
                <a:latin typeface="Times New Roman"/>
                <a:cs typeface="Times New Roman"/>
              </a:rPr>
              <a:t>Développer et transférer des compétences </a:t>
            </a:r>
          </a:p>
        </p:txBody>
      </p:sp>
      <p:sp>
        <p:nvSpPr>
          <p:cNvPr id="6" name="Rectangle 5"/>
          <p:cNvSpPr/>
          <p:nvPr/>
        </p:nvSpPr>
        <p:spPr>
          <a:xfrm>
            <a:off x="915257" y="1768244"/>
            <a:ext cx="7036046" cy="3970318"/>
          </a:xfrm>
          <a:prstGeom prst="rect">
            <a:avLst/>
          </a:prstGeom>
        </p:spPr>
        <p:txBody>
          <a:bodyPr wrap="square">
            <a:spAutoFit/>
          </a:bodyPr>
          <a:lstStyle/>
          <a:p>
            <a:r>
              <a:rPr lang="fr-FR" dirty="0" smtClean="0">
                <a:latin typeface="Times New Roman"/>
                <a:cs typeface="Times New Roman"/>
              </a:rPr>
              <a:t>Enqu</a:t>
            </a:r>
            <a:r>
              <a:rPr lang="fr-FR" dirty="0" smtClean="0">
                <a:latin typeface="Times New Roman"/>
                <a:cs typeface="Times New Roman"/>
              </a:rPr>
              <a:t>êtrice: </a:t>
            </a:r>
            <a:r>
              <a:rPr lang="fr-FR" dirty="0" smtClean="0">
                <a:latin typeface="Times New Roman"/>
                <a:cs typeface="Times New Roman"/>
              </a:rPr>
              <a:t>Donc </a:t>
            </a:r>
            <a:r>
              <a:rPr lang="fr-FR" dirty="0">
                <a:latin typeface="Times New Roman"/>
                <a:cs typeface="Times New Roman"/>
              </a:rPr>
              <a:t>ça t’a apporté, tu dis que ça t’a apporté de pouvoir déjà parler en public, c’est ça ?</a:t>
            </a:r>
          </a:p>
          <a:p>
            <a:r>
              <a:rPr lang="fr-FR" dirty="0">
                <a:latin typeface="Times New Roman"/>
                <a:cs typeface="Times New Roman"/>
              </a:rPr>
              <a:t> </a:t>
            </a:r>
          </a:p>
          <a:p>
            <a:pPr algn="just"/>
            <a:r>
              <a:rPr lang="fr-FR" dirty="0" smtClean="0">
                <a:latin typeface="Times New Roman"/>
                <a:cs typeface="Times New Roman"/>
              </a:rPr>
              <a:t>Odette : </a:t>
            </a:r>
            <a:r>
              <a:rPr lang="fr-FR" dirty="0">
                <a:latin typeface="Times New Roman"/>
                <a:cs typeface="Times New Roman"/>
              </a:rPr>
              <a:t>Oui, parce je savais pas parler en public. Parce que à chaque fois, on me donnait le micro en me disant « présente toi, fais ceci ». Et moi, je connaissais pas ça tu vois. </a:t>
            </a:r>
            <a:r>
              <a:rPr lang="fr-FR" dirty="0" smtClean="0">
                <a:latin typeface="Times New Roman"/>
                <a:cs typeface="Times New Roman"/>
              </a:rPr>
              <a:t>{…}Donc </a:t>
            </a:r>
            <a:r>
              <a:rPr lang="fr-FR" dirty="0">
                <a:latin typeface="Times New Roman"/>
                <a:cs typeface="Times New Roman"/>
              </a:rPr>
              <a:t>moi j’ai parlé parce que bon j’étais dans le groupe, donc obligé. Et les gens n’en revenait pas parce ils disaient mais bon Dieu, elle parle bien et tout. Et là, quand on a fait une réunion aussi avec le conseil citoyen et moi, comme je faisais parti du bureau avec Mamadou et puis tout, bah j’ai parlé alors que Mamadou m’a dit : « Il faut que tu parles, il faut que tu dises ce que tu penses et  tout. </a:t>
            </a:r>
            <a:endParaRPr lang="fr-FR" dirty="0" smtClean="0">
              <a:latin typeface="Times New Roman"/>
              <a:cs typeface="Times New Roman"/>
            </a:endParaRPr>
          </a:p>
          <a:p>
            <a:pPr algn="just"/>
            <a:endParaRPr lang="fr-FR" dirty="0">
              <a:latin typeface="Times New Roman"/>
              <a:cs typeface="Times New Roman"/>
            </a:endParaRPr>
          </a:p>
          <a:p>
            <a:pPr algn="r"/>
            <a:r>
              <a:rPr lang="fr-FR" dirty="0" smtClean="0">
                <a:latin typeface="Times New Roman"/>
                <a:cs typeface="Times New Roman"/>
              </a:rPr>
              <a:t>Odette, groupe bus, conseillère citoyenne, membre du comité de quartier…</a:t>
            </a:r>
            <a:r>
              <a:rPr lang="fr-FR" dirty="0">
                <a:latin typeface="Times New Roman"/>
                <a:cs typeface="Times New Roman"/>
              </a:rPr>
              <a:t>habitante des 3 Cités</a:t>
            </a:r>
          </a:p>
        </p:txBody>
      </p:sp>
    </p:spTree>
    <p:extLst>
      <p:ext uri="{BB962C8B-B14F-4D97-AF65-F5344CB8AC3E}">
        <p14:creationId xmlns:p14="http://schemas.microsoft.com/office/powerpoint/2010/main" val="164910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6995" y="1626687"/>
            <a:ext cx="7858082" cy="3970318"/>
          </a:xfrm>
          <a:prstGeom prst="rect">
            <a:avLst/>
          </a:prstGeom>
          <a:noFill/>
        </p:spPr>
        <p:txBody>
          <a:bodyPr wrap="square" rtlCol="0">
            <a:spAutoFit/>
          </a:bodyPr>
          <a:lstStyle/>
          <a:p>
            <a:pPr marL="285750" indent="-285750" algn="just">
              <a:buFont typeface="Arial"/>
              <a:buChar char="•"/>
            </a:pPr>
            <a:r>
              <a:rPr lang="fr-FR" b="1" dirty="0" smtClean="0">
                <a:latin typeface="Times New Roman"/>
                <a:cs typeface="Times New Roman"/>
              </a:rPr>
              <a:t>Un attachement au quartier</a:t>
            </a:r>
          </a:p>
          <a:p>
            <a:pPr algn="just"/>
            <a:endParaRPr lang="fr-FR" dirty="0" smtClean="0">
              <a:latin typeface="Times New Roman"/>
              <a:cs typeface="Times New Roman"/>
            </a:endParaRPr>
          </a:p>
          <a:p>
            <a:pPr algn="just"/>
            <a:r>
              <a:rPr lang="fr-FR" dirty="0" smtClean="0">
                <a:latin typeface="Times New Roman"/>
                <a:cs typeface="Times New Roman"/>
              </a:rPr>
              <a:t>«</a:t>
            </a:r>
            <a:r>
              <a:rPr lang="fr-FR" dirty="0">
                <a:latin typeface="Times New Roman"/>
                <a:cs typeface="Times New Roman"/>
              </a:rPr>
              <a:t>Parce que avant quand je n’allais pas au centre, je ne connaissais pas mon quartier. Ce quartier </a:t>
            </a:r>
            <a:r>
              <a:rPr lang="fr-FR" dirty="0" smtClean="0">
                <a:latin typeface="Times New Roman"/>
                <a:cs typeface="Times New Roman"/>
              </a:rPr>
              <a:t>là…. </a:t>
            </a:r>
            <a:r>
              <a:rPr lang="fr-FR" dirty="0">
                <a:latin typeface="Times New Roman"/>
                <a:cs typeface="Times New Roman"/>
              </a:rPr>
              <a:t>Des problèmes qu’il y a dans ce quartier, je ne le </a:t>
            </a:r>
            <a:r>
              <a:rPr lang="fr-FR" dirty="0" smtClean="0">
                <a:latin typeface="Times New Roman"/>
                <a:cs typeface="Times New Roman"/>
              </a:rPr>
              <a:t>connaissais pas. </a:t>
            </a:r>
            <a:r>
              <a:rPr lang="fr-FR" dirty="0">
                <a:latin typeface="Times New Roman"/>
                <a:cs typeface="Times New Roman"/>
              </a:rPr>
              <a:t>{…</a:t>
            </a:r>
            <a:r>
              <a:rPr lang="fr-FR" dirty="0" smtClean="0">
                <a:latin typeface="Times New Roman"/>
                <a:cs typeface="Times New Roman"/>
              </a:rPr>
              <a:t>}</a:t>
            </a:r>
            <a:r>
              <a:rPr lang="fr-FR" dirty="0">
                <a:latin typeface="Times New Roman"/>
                <a:cs typeface="Times New Roman"/>
              </a:rPr>
              <a:t> C’est là où tu découvres que mon quartier, je le connais pas vraiment. Il faut connaître les personnes. Les problèmes qui touchent ton quartier. Et franchement, en tant qu’habitant du quartier, est-ce que je peux faire quelque chose pour aider ce </a:t>
            </a:r>
            <a:r>
              <a:rPr lang="fr-FR" dirty="0" smtClean="0">
                <a:latin typeface="Times New Roman"/>
                <a:cs typeface="Times New Roman"/>
              </a:rPr>
              <a:t>quartier? </a:t>
            </a:r>
            <a:r>
              <a:rPr lang="fr-FR" dirty="0">
                <a:latin typeface="Times New Roman"/>
                <a:cs typeface="Times New Roman"/>
              </a:rPr>
              <a:t>Qu’est-ce que je peux faire ? Qu’est-ce que je peux apporter moi à mon petit niveau ? Mais ça, on ne le sait pas. On ne peut pas le faire si on ne le sait pas déjà. »</a:t>
            </a:r>
          </a:p>
          <a:p>
            <a:r>
              <a:rPr lang="fr-FR" dirty="0">
                <a:latin typeface="Times New Roman"/>
                <a:cs typeface="Times New Roman"/>
              </a:rPr>
              <a:t> </a:t>
            </a:r>
          </a:p>
          <a:p>
            <a:r>
              <a:rPr lang="fr-FR" dirty="0" smtClean="0">
                <a:latin typeface="Times New Roman"/>
                <a:cs typeface="Times New Roman"/>
              </a:rPr>
              <a:t>				Émeline</a:t>
            </a:r>
            <a:r>
              <a:rPr lang="fr-FR" dirty="0">
                <a:latin typeface="Times New Roman"/>
                <a:cs typeface="Times New Roman"/>
              </a:rPr>
              <a:t>, groupe </a:t>
            </a:r>
            <a:r>
              <a:rPr lang="fr-FR" dirty="0" err="1">
                <a:latin typeface="Times New Roman"/>
                <a:cs typeface="Times New Roman"/>
              </a:rPr>
              <a:t>Loc’action</a:t>
            </a:r>
            <a:r>
              <a:rPr lang="fr-FR" dirty="0">
                <a:latin typeface="Times New Roman"/>
                <a:cs typeface="Times New Roman"/>
              </a:rPr>
              <a:t>, </a:t>
            </a:r>
            <a:r>
              <a:rPr lang="fr-FR" dirty="0" smtClean="0">
                <a:latin typeface="Times New Roman"/>
                <a:cs typeface="Times New Roman"/>
              </a:rPr>
              <a:t>habitante </a:t>
            </a:r>
            <a:r>
              <a:rPr lang="fr-FR" dirty="0">
                <a:latin typeface="Times New Roman"/>
                <a:cs typeface="Times New Roman"/>
              </a:rPr>
              <a:t>du quartier St Cyprien</a:t>
            </a:r>
          </a:p>
          <a:p>
            <a:r>
              <a:rPr lang="fr-FR" dirty="0">
                <a:latin typeface="Times New Roman"/>
                <a:cs typeface="Times New Roman"/>
              </a:rPr>
              <a:t> </a:t>
            </a:r>
          </a:p>
          <a:p>
            <a:endParaRPr lang="fr-FR" dirty="0"/>
          </a:p>
        </p:txBody>
      </p:sp>
    </p:spTree>
    <p:extLst>
      <p:ext uri="{BB962C8B-B14F-4D97-AF65-F5344CB8AC3E}">
        <p14:creationId xmlns:p14="http://schemas.microsoft.com/office/powerpoint/2010/main" val="148344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latin typeface="Times New Roman"/>
                <a:cs typeface="Times New Roman"/>
              </a:rPr>
              <a:t>Monographie de la gouvernance du quartier des Deux Rives avant l’expérimentation du CSC</a:t>
            </a:r>
            <a:endParaRPr lang="fr-FR" sz="2000" dirty="0">
              <a:latin typeface="Times New Roman"/>
              <a:cs typeface="Times New Roman"/>
            </a:endParaRPr>
          </a:p>
        </p:txBody>
      </p:sp>
      <p:pic>
        <p:nvPicPr>
          <p:cNvPr id="4" name="Espace réservé du contenu 3" descr="av dpa 1610.pdf"/>
          <p:cNvPicPr>
            <a:picLocks noGrp="1" noChangeAspect="1"/>
          </p:cNvPicPr>
          <p:nvPr>
            <p:ph idx="1"/>
          </p:nvPr>
        </p:nvPicPr>
        <p:blipFill>
          <a:blip r:embed="rId2">
            <a:extLst>
              <a:ext uri="{28A0092B-C50C-407E-A947-70E740481C1C}">
                <a14:useLocalDpi xmlns:a14="http://schemas.microsoft.com/office/drawing/2010/main" val="0"/>
              </a:ext>
            </a:extLst>
          </a:blip>
          <a:srcRect t="5506" b="5506"/>
          <a:stretch>
            <a:fillRect/>
          </a:stretch>
        </p:blipFill>
        <p:spPr>
          <a:xfrm>
            <a:off x="457200" y="1600200"/>
            <a:ext cx="7916863" cy="4978400"/>
          </a:xfrm>
        </p:spPr>
      </p:pic>
    </p:spTree>
    <p:extLst>
      <p:ext uri="{BB962C8B-B14F-4D97-AF65-F5344CB8AC3E}">
        <p14:creationId xmlns:p14="http://schemas.microsoft.com/office/powerpoint/2010/main" val="42555637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latin typeface="Times New Roman"/>
                <a:cs typeface="Times New Roman"/>
              </a:rPr>
              <a:t>Évolution de la gouvernance du quartier des Deux Rives après l’expérimentation du CSC</a:t>
            </a:r>
            <a:endParaRPr lang="fr-FR" sz="2000" dirty="0">
              <a:latin typeface="Times New Roman"/>
              <a:cs typeface="Times New Roman"/>
            </a:endParaRPr>
          </a:p>
        </p:txBody>
      </p:sp>
      <p:pic>
        <p:nvPicPr>
          <p:cNvPr id="4" name="Espace réservé du contenu 3" descr="Évolution  de la gouvernance du quartier du CSC après l’expérimentation.pdf"/>
          <p:cNvPicPr>
            <a:picLocks noGrp="1" noChangeAspect="1"/>
          </p:cNvPicPr>
          <p:nvPr>
            <p:ph idx="1"/>
          </p:nvPr>
        </p:nvPicPr>
        <p:blipFill>
          <a:blip r:embed="rId2">
            <a:extLst>
              <a:ext uri="{28A0092B-C50C-407E-A947-70E740481C1C}">
                <a14:useLocalDpi xmlns:a14="http://schemas.microsoft.com/office/drawing/2010/main" val="0"/>
              </a:ext>
            </a:extLst>
          </a:blip>
          <a:srcRect t="11087" b="11087"/>
          <a:stretch>
            <a:fillRect/>
          </a:stretch>
        </p:blipFill>
        <p:spPr/>
      </p:pic>
    </p:spTree>
    <p:extLst>
      <p:ext uri="{BB962C8B-B14F-4D97-AF65-F5344CB8AC3E}">
        <p14:creationId xmlns:p14="http://schemas.microsoft.com/office/powerpoint/2010/main" val="21009292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latin typeface="Times New Roman"/>
                <a:cs typeface="Times New Roman"/>
              </a:rPr>
              <a:t>Négociations directes et méta négociations entre les acteurs</a:t>
            </a:r>
            <a:endParaRPr lang="fr-FR" sz="2000" dirty="0">
              <a:latin typeface="Times New Roman"/>
              <a:cs typeface="Times New Roman"/>
            </a:endParaRPr>
          </a:p>
        </p:txBody>
      </p:sp>
      <p:pic>
        <p:nvPicPr>
          <p:cNvPr id="4" name="Espace réservé du contenu 3" descr="Négociations et méta négociations 1610.pdf"/>
          <p:cNvPicPr>
            <a:picLocks noGrp="1" noChangeAspect="1"/>
          </p:cNvPicPr>
          <p:nvPr>
            <p:ph idx="1"/>
          </p:nvPr>
        </p:nvPicPr>
        <p:blipFill>
          <a:blip r:embed="rId2">
            <a:extLst>
              <a:ext uri="{28A0092B-C50C-407E-A947-70E740481C1C}">
                <a14:useLocalDpi xmlns:a14="http://schemas.microsoft.com/office/drawing/2010/main" val="0"/>
              </a:ext>
            </a:extLst>
          </a:blip>
          <a:srcRect t="11087" b="11087"/>
          <a:stretch>
            <a:fillRect/>
          </a:stretch>
        </p:blipFill>
        <p:spPr/>
      </p:pic>
    </p:spTree>
    <p:extLst>
      <p:ext uri="{BB962C8B-B14F-4D97-AF65-F5344CB8AC3E}">
        <p14:creationId xmlns:p14="http://schemas.microsoft.com/office/powerpoint/2010/main" val="16717057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594</TotalTime>
  <Words>176</Words>
  <Application>Microsoft Macintosh PowerPoint</Application>
  <PresentationFormat>Présentation à l'écran (4:3)</PresentationFormat>
  <Paragraphs>37</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Le développement du pouvoir d’agir, effets sur la citoyenneté active et la gouvernance locale : étude de l’expérimentation du centre socioculturel des 3 Cités</vt:lpstr>
      <vt:lpstr>Hypothèses</vt:lpstr>
      <vt:lpstr>Présentation PowerPoint</vt:lpstr>
      <vt:lpstr>Présentation PowerPoint</vt:lpstr>
      <vt:lpstr>Présentation PowerPoint</vt:lpstr>
      <vt:lpstr>Présentation PowerPoint</vt:lpstr>
      <vt:lpstr>Monographie de la gouvernance du quartier des Deux Rives avant l’expérimentation du CSC</vt:lpstr>
      <vt:lpstr>Évolution de la gouvernance du quartier des Deux Rives après l’expérimentation du CSC</vt:lpstr>
      <vt:lpstr>Négociations directes et méta négociations entre les acteurs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développement du pouvoir d’agir, effets sur la citoyenneté active et la gouvernance locale : étude d’une expérimentation dans un centre socioculturel</dc:title>
  <dc:creator>patty gbabode</dc:creator>
  <cp:lastModifiedBy>patty gbabode</cp:lastModifiedBy>
  <cp:revision>9</cp:revision>
  <dcterms:created xsi:type="dcterms:W3CDTF">2019-10-10T10:01:41Z</dcterms:created>
  <dcterms:modified xsi:type="dcterms:W3CDTF">2019-10-13T16:36:02Z</dcterms:modified>
</cp:coreProperties>
</file>